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9" r:id="rId3"/>
    <p:sldId id="260" r:id="rId4"/>
    <p:sldId id="262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3" r:id="rId32"/>
    <p:sldId id="292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5" autoAdjust="0"/>
    <p:restoredTop sz="95931"/>
  </p:normalViewPr>
  <p:slideViewPr>
    <p:cSldViewPr snapToGrid="0">
      <p:cViewPr>
        <p:scale>
          <a:sx n="109" d="100"/>
          <a:sy n="109" d="100"/>
        </p:scale>
        <p:origin x="75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D4D36-E3DA-4D1E-A0E4-8FFB6B632F1C}" type="datetimeFigureOut">
              <a:rPr lang="zh-CN" altLang="en-US" smtClean="0"/>
              <a:t>2017/6/25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0441-0BE6-40CA-8DC8-21902BA8B9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942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23AE1-8970-478F-9D28-4A62BAB5FB27}" type="datetime1">
              <a:rPr lang="en-US" altLang="zh-CN" smtClean="0"/>
              <a:t>6/25/17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44464-3A8A-49EE-BDF5-81A48F4B7D50}" type="datetime1">
              <a:rPr lang="en-US" altLang="zh-CN" smtClean="0"/>
              <a:t>6/25/17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8992-BB0E-493C-A0D4-DD2AC99B6936}" type="datetime1">
              <a:rPr lang="en-US" altLang="zh-CN" smtClean="0"/>
              <a:t>6/25/17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37DE9-5CAA-46D2-812F-E05BE1337BCF}" type="datetime1">
              <a:rPr lang="en-US" altLang="zh-CN" smtClean="0"/>
              <a:t>6/25/17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ADD1E-741C-47A1-9BD0-9FEBDB37B8C1}" type="datetime1">
              <a:rPr lang="en-US" altLang="zh-CN" smtClean="0"/>
              <a:t>6/25/17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9CB59-E09A-4E01-A2B8-17FC953852EF}" type="datetime1">
              <a:rPr lang="en-US" altLang="zh-CN" smtClean="0"/>
              <a:t>6/25/17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3D89B-6798-433B-817F-AAD93E7D4D7F}" type="datetime1">
              <a:rPr lang="en-US" altLang="zh-CN" smtClean="0"/>
              <a:t>6/25/17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30218-A332-4298-87C2-933666B1B5C2}" type="datetime1">
              <a:rPr lang="en-US" altLang="zh-CN" smtClean="0"/>
              <a:t>6/25/17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E62A5-9AA0-4E1A-AE39-2D95318081A3}" type="datetime1">
              <a:rPr lang="en-US" altLang="zh-CN" smtClean="0"/>
              <a:t>6/25/17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805E-678F-48A7-8B58-69AF7EB82345}" type="datetime1">
              <a:rPr lang="en-US" altLang="zh-CN" smtClean="0"/>
              <a:t>6/25/17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E40F57C-30AE-4EB1-8B93-53EC1289555E}" type="datetime1">
              <a:rPr lang="en-US" altLang="zh-CN" smtClean="0"/>
              <a:t>6/25/17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400E3-656A-4625-9A18-AF7BEA34EA36}" type="datetime1">
              <a:rPr lang="en-US" altLang="zh-CN" smtClean="0"/>
              <a:t>6/25/17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image" Target="../media/image29.emf"/><Relationship Id="rId7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视觉</a:t>
            </a:r>
            <a:r>
              <a:rPr lang="en-US" altLang="zh-CN" dirty="0"/>
              <a:t>SLAM</a:t>
            </a:r>
            <a:r>
              <a:rPr lang="zh-CN" altLang="en-US" dirty="0"/>
              <a:t>十四讲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sz="4000" dirty="0"/>
              <a:t>从理论到实践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zh-CN" altLang="en-US" dirty="0"/>
              <a:t>高翔 清华大学 </a:t>
            </a:r>
            <a:r>
              <a:rPr lang="en-US" altLang="zh-CN" dirty="0"/>
              <a:t>2016</a:t>
            </a:r>
            <a:r>
              <a:rPr lang="zh-CN" altLang="en-US" dirty="0"/>
              <a:t>年冬</a:t>
            </a:r>
          </a:p>
        </p:txBody>
      </p:sp>
    </p:spTree>
    <p:extLst>
      <p:ext uri="{BB962C8B-B14F-4D97-AF65-F5344CB8AC3E}">
        <p14:creationId xmlns:p14="http://schemas.microsoft.com/office/powerpoint/2010/main" val="3024153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10.1</a:t>
            </a:r>
            <a:r>
              <a:rPr kumimoji="1" lang="zh-CN" altLang="en-US" dirty="0"/>
              <a:t> </a:t>
            </a:r>
            <a:r>
              <a:rPr kumimoji="1" lang="en-US" altLang="zh-CN" dirty="0"/>
              <a:t>EKF</a:t>
            </a:r>
            <a:r>
              <a:rPr kumimoji="1" lang="zh-CN" altLang="en-US" dirty="0"/>
              <a:t>滤波器形式后端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注意先验部分的组成：</a:t>
            </a:r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r>
              <a:rPr kumimoji="1" lang="zh-CN" altLang="en-US" dirty="0" smtClean="0"/>
              <a:t>分歧：</a:t>
            </a:r>
          </a:p>
          <a:p>
            <a:pPr lvl="1"/>
            <a:r>
              <a:rPr kumimoji="1" lang="zh-CN" altLang="en-US" dirty="0" smtClean="0"/>
              <a:t>可以假设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时刻状态只和</a:t>
            </a:r>
            <a:r>
              <a:rPr kumimoji="1" lang="en-US" altLang="zh-CN" dirty="0" smtClean="0"/>
              <a:t>k-1</a:t>
            </a:r>
            <a:r>
              <a:rPr kumimoji="1" lang="zh-CN" altLang="en-US" dirty="0" smtClean="0"/>
              <a:t>时刻有关（假设了一阶马尔可夫性）</a:t>
            </a:r>
          </a:p>
          <a:p>
            <a:pPr lvl="1"/>
            <a:r>
              <a:rPr kumimoji="1" lang="zh-CN" altLang="en-US" dirty="0" smtClean="0"/>
              <a:t>或假设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时刻状态与先前所有时刻均有关（不假设马尔可夫性）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948" y="2488046"/>
            <a:ext cx="10502900" cy="952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3046" y="3390211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</a:t>
            </a:r>
            <a:r>
              <a:rPr kumimoji="1" lang="en-US" altLang="zh-CN" dirty="0" smtClean="0"/>
              <a:t>-1</a:t>
            </a:r>
            <a:r>
              <a:rPr kumimoji="1" lang="zh-CN" altLang="en-US" dirty="0" smtClean="0"/>
              <a:t>时刻的状态估计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530865" y="3415379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k</a:t>
            </a:r>
            <a:r>
              <a:rPr kumimoji="1" lang="zh-CN" altLang="en-US" dirty="0" smtClean="0"/>
              <a:t>时刻受先前状态的影响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8032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10.1</a:t>
            </a:r>
            <a:r>
              <a:rPr kumimoji="1" lang="zh-CN" altLang="en-US" dirty="0"/>
              <a:t> </a:t>
            </a:r>
            <a:r>
              <a:rPr kumimoji="1" lang="en-US" altLang="zh-CN" dirty="0"/>
              <a:t>EKF</a:t>
            </a:r>
            <a:r>
              <a:rPr kumimoji="1" lang="zh-CN" altLang="en-US" dirty="0"/>
              <a:t>滤波器形式后端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04422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假设一阶马尔可夫性的情况：</a:t>
            </a:r>
          </a:p>
          <a:p>
            <a:pPr lvl="1"/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第二项：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于是，该公式指出了如何从</a:t>
            </a:r>
            <a:r>
              <a:rPr kumimoji="1" lang="en-US" altLang="zh-CN" dirty="0" smtClean="0"/>
              <a:t>k-1</a:t>
            </a:r>
            <a:r>
              <a:rPr kumimoji="1" lang="zh-CN" altLang="en-US" dirty="0" smtClean="0"/>
              <a:t>时刻的状态分布递推至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时刻的分布</a:t>
            </a:r>
          </a:p>
          <a:p>
            <a:pPr lvl="1"/>
            <a:r>
              <a:rPr kumimoji="1" lang="zh-CN" altLang="en-US" dirty="0" smtClean="0"/>
              <a:t>只是现在我们还没有代入具体的分布形式</a:t>
            </a:r>
          </a:p>
          <a:p>
            <a:r>
              <a:rPr kumimoji="1" lang="zh-CN" altLang="en-US" dirty="0" smtClean="0"/>
              <a:t>在线性模型、高斯状态分布下，我们将得到卡尔曼滤波器</a:t>
            </a:r>
          </a:p>
          <a:p>
            <a:pPr lvl="1"/>
            <a:r>
              <a:rPr kumimoji="1" lang="zh-CN" altLang="en-US" dirty="0" smtClean="0"/>
              <a:t>在非线性模型、高斯状态分布下，可以在工作点附近线性展开，得到扩展卡尔曼滤波器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254" y="1912369"/>
            <a:ext cx="5816600" cy="647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185" y="2722047"/>
            <a:ext cx="67056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50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10.1</a:t>
            </a:r>
            <a:r>
              <a:rPr kumimoji="1" lang="zh-CN" altLang="en-US" dirty="0"/>
              <a:t> </a:t>
            </a:r>
            <a:r>
              <a:rPr kumimoji="1" lang="en-US" altLang="zh-CN" dirty="0"/>
              <a:t>EKF</a:t>
            </a:r>
            <a:r>
              <a:rPr kumimoji="1" lang="zh-CN" altLang="en-US" dirty="0"/>
              <a:t>滤波器形式后端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卡尔曼滤波器的推导</a:t>
            </a:r>
          </a:p>
          <a:p>
            <a:pPr lvl="1"/>
            <a:r>
              <a:rPr kumimoji="1" lang="zh-CN" altLang="en-US" dirty="0" smtClean="0"/>
              <a:t>线性模型和高斯噪声：</a:t>
            </a:r>
          </a:p>
          <a:p>
            <a:pPr lvl="1"/>
            <a:endParaRPr kumimoji="1" lang="zh-CN" altLang="en-US" dirty="0"/>
          </a:p>
          <a:p>
            <a:pPr lvl="1"/>
            <a:endParaRPr kumimoji="1" lang="zh-CN" altLang="en-US" dirty="0" smtClean="0"/>
          </a:p>
          <a:p>
            <a:pPr lvl="1"/>
            <a:endParaRPr kumimoji="1" lang="zh-CN" altLang="en-US" dirty="0"/>
          </a:p>
          <a:p>
            <a:pPr lvl="1"/>
            <a:r>
              <a:rPr kumimoji="1" lang="zh-CN" altLang="en-US" dirty="0" smtClean="0"/>
              <a:t>状态的高斯分布（区别先后验）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204" y="2015732"/>
            <a:ext cx="5956300" cy="1155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204" y="3333410"/>
            <a:ext cx="4076700" cy="495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119" y="3990688"/>
            <a:ext cx="2538970" cy="5457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315223" y="46320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后验</a:t>
            </a: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8568" y="4022438"/>
            <a:ext cx="799571" cy="5140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458568" y="461383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先验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2020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10.1</a:t>
            </a:r>
            <a:r>
              <a:rPr lang="zh-CN" altLang="en-US" smtClean="0"/>
              <a:t> </a:t>
            </a:r>
            <a:r>
              <a:rPr lang="en-US" altLang="zh-CN" smtClean="0"/>
              <a:t>EKF</a:t>
            </a:r>
            <a:r>
              <a:rPr lang="zh-CN" altLang="en-US" smtClean="0"/>
              <a:t>滤波器形式后端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预测（</a:t>
            </a:r>
            <a:r>
              <a:rPr lang="en-US" altLang="zh-CN" dirty="0" smtClean="0"/>
              <a:t>k-1</a:t>
            </a:r>
            <a:r>
              <a:rPr lang="zh-CN" altLang="en-US" dirty="0" smtClean="0"/>
              <a:t>时刻后验通过运动方程推算</a:t>
            </a:r>
            <a:r>
              <a:rPr lang="en-US" altLang="zh-CN" dirty="0" smtClean="0"/>
              <a:t>k</a:t>
            </a:r>
            <a:r>
              <a:rPr lang="zh-CN" altLang="en-US" dirty="0" smtClean="0"/>
              <a:t>时刻先验）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并记成：</a:t>
            </a:r>
          </a:p>
          <a:p>
            <a:r>
              <a:rPr lang="zh-CN" altLang="en-US" dirty="0" smtClean="0"/>
              <a:t>根据观测方程，可知：</a:t>
            </a:r>
          </a:p>
          <a:p>
            <a:r>
              <a:rPr lang="zh-CN" altLang="en-US" dirty="0" smtClean="0"/>
              <a:t>根据前面的</a:t>
            </a:r>
            <a:r>
              <a:rPr lang="en-US" altLang="zh-CN" dirty="0" smtClean="0"/>
              <a:t>Bayes</a:t>
            </a:r>
            <a:r>
              <a:rPr lang="zh-CN" altLang="en-US" dirty="0" smtClean="0"/>
              <a:t>展开：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需要计算两个分布的乘积</a:t>
            </a: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312" y="2553189"/>
            <a:ext cx="7073900" cy="673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71539" y="2553189"/>
            <a:ext cx="2051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需要用到高斯分布的</a:t>
            </a:r>
            <a:r>
              <a:rPr kumimoji="1" lang="zh-CN" altLang="en-US" smtClean="0"/>
              <a:t>线性组合性质</a:t>
            </a: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474" y="3148769"/>
            <a:ext cx="5626100" cy="5334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671539" y="32308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先验</a:t>
            </a:r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954" y="4228210"/>
            <a:ext cx="6692900" cy="4699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495" y="3696900"/>
            <a:ext cx="2804281" cy="45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92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10.1</a:t>
            </a:r>
            <a:r>
              <a:rPr kumimoji="1" lang="zh-CN" altLang="en-US" dirty="0"/>
              <a:t> </a:t>
            </a:r>
            <a:r>
              <a:rPr kumimoji="1" lang="en-US" altLang="zh-CN" dirty="0"/>
              <a:t>EKF</a:t>
            </a:r>
            <a:r>
              <a:rPr kumimoji="1" lang="zh-CN" altLang="en-US" dirty="0"/>
              <a:t>滤波器形式后端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技巧</a:t>
            </a:r>
            <a:r>
              <a:rPr kumimoji="1" lang="zh-CN" altLang="en-US" dirty="0" smtClean="0">
                <a:sym typeface="Wingdings"/>
              </a:rPr>
              <a:t>：已经两侧均是高斯分布，所以：</a:t>
            </a:r>
          </a:p>
          <a:p>
            <a:r>
              <a:rPr kumimoji="1" lang="zh-CN" altLang="en-US" dirty="0" smtClean="0"/>
              <a:t>既然都是高斯分布，我们比较指数部分的二次项和一次项部分即可。</a:t>
            </a:r>
          </a:p>
          <a:p>
            <a:r>
              <a:rPr kumimoji="1" lang="zh-CN" altLang="en-US" dirty="0" smtClean="0"/>
              <a:t>指数部分展开：</a:t>
            </a:r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r>
              <a:rPr kumimoji="1" lang="zh-CN" altLang="en-US" dirty="0" smtClean="0"/>
              <a:t>比较       的二次和一次项系数，对于二次项，有：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954" y="1545832"/>
            <a:ext cx="6692900" cy="469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16" y="2015732"/>
            <a:ext cx="3850252" cy="4611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173" y="3514875"/>
            <a:ext cx="7550150" cy="5524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5433" y="4414186"/>
            <a:ext cx="399073" cy="4911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4808" y="4414186"/>
            <a:ext cx="2734761" cy="56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89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10.1</a:t>
            </a:r>
            <a:r>
              <a:rPr kumimoji="1" lang="zh-CN" altLang="en-US" dirty="0"/>
              <a:t> </a:t>
            </a:r>
            <a:r>
              <a:rPr kumimoji="1" lang="en-US" altLang="zh-CN" dirty="0"/>
              <a:t>EKF</a:t>
            </a:r>
            <a:r>
              <a:rPr kumimoji="1" lang="zh-CN" altLang="en-US" dirty="0"/>
              <a:t>滤波器形式后端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再考虑一次项：</a:t>
            </a:r>
          </a:p>
          <a:p>
            <a:endParaRPr kumimoji="1" lang="zh-CN" altLang="en-US" dirty="0"/>
          </a:p>
          <a:p>
            <a:r>
              <a:rPr kumimoji="1" lang="zh-CN" altLang="en-US" dirty="0" smtClean="0"/>
              <a:t>比较一次项系数：</a:t>
            </a:r>
          </a:p>
          <a:p>
            <a:r>
              <a:rPr kumimoji="1" lang="zh-CN" altLang="en-US" dirty="0" smtClean="0"/>
              <a:t>整理之：</a:t>
            </a:r>
          </a:p>
          <a:p>
            <a:r>
              <a:rPr kumimoji="1" lang="zh-CN" altLang="en-US" dirty="0" smtClean="0"/>
              <a:t>两侧同乘       并定义：                                  ，得：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465" y="2436352"/>
            <a:ext cx="7550150" cy="552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744" y="2988802"/>
            <a:ext cx="4688320" cy="5515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960" y="3457242"/>
            <a:ext cx="3044357" cy="5675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960" y="3910352"/>
            <a:ext cx="399073" cy="5832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168" y="3910352"/>
            <a:ext cx="2049679" cy="5334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1895" y="4603777"/>
            <a:ext cx="5713337" cy="122603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924800" y="5094082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称为卡尔曼滤波的更新式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0942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10.1</a:t>
            </a:r>
            <a:r>
              <a:rPr kumimoji="1" lang="zh-CN" altLang="en-US" dirty="0"/>
              <a:t> </a:t>
            </a:r>
            <a:r>
              <a:rPr kumimoji="1" lang="en-US" altLang="zh-CN" dirty="0"/>
              <a:t>EKF</a:t>
            </a:r>
            <a:r>
              <a:rPr kumimoji="1" lang="zh-CN" altLang="en-US" dirty="0"/>
              <a:t>滤波器形式后端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小结：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673027"/>
            <a:ext cx="6604488" cy="31997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82708" y="2673027"/>
            <a:ext cx="3890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经典卡尔曼滤波器的五个公式</a:t>
            </a:r>
          </a:p>
          <a:p>
            <a:r>
              <a:rPr kumimoji="1" lang="zh-CN" altLang="en-US" dirty="0" smtClean="0"/>
              <a:t>给出了线性高斯系统的最优无偏估计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268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10.1</a:t>
            </a:r>
            <a:r>
              <a:rPr kumimoji="1" lang="zh-CN" altLang="en-US" dirty="0"/>
              <a:t> </a:t>
            </a:r>
            <a:r>
              <a:rPr kumimoji="1" lang="en-US" altLang="zh-CN" dirty="0"/>
              <a:t>EKF</a:t>
            </a:r>
            <a:r>
              <a:rPr kumimoji="1" lang="zh-CN" altLang="en-US" dirty="0"/>
              <a:t>滤波器形式后端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Kalman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Filter</a:t>
            </a:r>
            <a:r>
              <a:rPr kumimoji="1" lang="zh-CN" altLang="en-US" dirty="0" smtClean="0"/>
              <a:t>的非线性扩展：</a:t>
            </a:r>
            <a:r>
              <a:rPr kumimoji="1" lang="en-US" altLang="zh-CN" dirty="0" smtClean="0"/>
              <a:t>EKF</a:t>
            </a:r>
            <a:endParaRPr kumimoji="1" lang="zh-CN" altLang="en-US" dirty="0" smtClean="0"/>
          </a:p>
          <a:p>
            <a:r>
              <a:rPr kumimoji="1" lang="zh-CN" altLang="en-US" dirty="0" smtClean="0"/>
              <a:t>当</a:t>
            </a:r>
            <a:r>
              <a:rPr kumimoji="1" lang="en-US" altLang="zh-CN" dirty="0" err="1" smtClean="0"/>
              <a:t>f,h</a:t>
            </a:r>
            <a:r>
              <a:rPr kumimoji="1" lang="zh-CN" altLang="en-US" dirty="0" smtClean="0"/>
              <a:t>为非线性函数时：</a:t>
            </a:r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在工作点附近进行一阶</a:t>
            </a:r>
            <a:r>
              <a:rPr kumimoji="1" lang="en-US" altLang="zh-CN" dirty="0" smtClean="0"/>
              <a:t>Taylor</a:t>
            </a:r>
            <a:r>
              <a:rPr kumimoji="1" lang="zh-CN" altLang="en-US" dirty="0" smtClean="0"/>
              <a:t>展开：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972" y="2471038"/>
            <a:ext cx="5588000" cy="127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654" y="4569434"/>
            <a:ext cx="6832600" cy="977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654" y="5710385"/>
            <a:ext cx="5003800" cy="762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342184" y="419634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记</a:t>
            </a:r>
            <a:r>
              <a:rPr kumimoji="1" lang="en-US" altLang="zh-CN" dirty="0" smtClean="0"/>
              <a:t>F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528815" y="536266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记</a:t>
            </a:r>
            <a:r>
              <a:rPr kumimoji="1" lang="en-US" altLang="zh-CN" dirty="0" smtClean="0"/>
              <a:t>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2579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10.1</a:t>
            </a:r>
            <a:r>
              <a:rPr kumimoji="1" lang="zh-CN" altLang="en-US" dirty="0"/>
              <a:t> </a:t>
            </a:r>
            <a:r>
              <a:rPr kumimoji="1" lang="en-US" altLang="zh-CN" dirty="0"/>
              <a:t>EKF</a:t>
            </a:r>
            <a:r>
              <a:rPr kumimoji="1" lang="zh-CN" altLang="en-US" dirty="0"/>
              <a:t>滤波器形式后端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预测部分：</a:t>
            </a:r>
          </a:p>
          <a:p>
            <a:endParaRPr kumimoji="1" lang="zh-CN" altLang="en-US" dirty="0"/>
          </a:p>
          <a:p>
            <a:r>
              <a:rPr kumimoji="1" lang="zh-CN" altLang="en-US" dirty="0" smtClean="0"/>
              <a:t>卡尔曼增益：</a:t>
            </a:r>
          </a:p>
          <a:p>
            <a:endParaRPr kumimoji="1" lang="zh-CN" altLang="en-US" dirty="0"/>
          </a:p>
          <a:p>
            <a:r>
              <a:rPr kumimoji="1" lang="zh-CN" altLang="en-US" dirty="0" smtClean="0"/>
              <a:t>更新部分：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08" y="2015732"/>
            <a:ext cx="5232400" cy="711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330" y="2888910"/>
            <a:ext cx="4089400" cy="723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927" y="3835506"/>
            <a:ext cx="60071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9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10.1</a:t>
            </a:r>
            <a:r>
              <a:rPr kumimoji="1" lang="zh-CN" altLang="en-US" dirty="0"/>
              <a:t> </a:t>
            </a:r>
            <a:r>
              <a:rPr kumimoji="1" lang="en-US" altLang="zh-CN" dirty="0"/>
              <a:t>EKF</a:t>
            </a:r>
            <a:r>
              <a:rPr kumimoji="1" lang="zh-CN" altLang="en-US" dirty="0"/>
              <a:t>滤波器形式后端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 smtClean="0"/>
              <a:t>EKF</a:t>
            </a:r>
            <a:r>
              <a:rPr kumimoji="1" lang="zh-CN" altLang="en-US" dirty="0" smtClean="0"/>
              <a:t>优点</a:t>
            </a:r>
          </a:p>
          <a:p>
            <a:pPr lvl="1"/>
            <a:r>
              <a:rPr kumimoji="1" lang="zh-CN" altLang="en-US" dirty="0" smtClean="0"/>
              <a:t>推导简单清楚，适用各种传感器形式</a:t>
            </a:r>
          </a:p>
          <a:p>
            <a:pPr lvl="1"/>
            <a:r>
              <a:rPr kumimoji="1" lang="zh-CN" altLang="en-US" dirty="0" smtClean="0"/>
              <a:t>易于做多传感器融合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EKF</a:t>
            </a:r>
            <a:r>
              <a:rPr kumimoji="1" lang="zh-CN" altLang="en-US" dirty="0" smtClean="0"/>
              <a:t>缺</a:t>
            </a:r>
            <a:r>
              <a:rPr kumimoji="1" lang="zh-CN" altLang="en-US" dirty="0" smtClean="0"/>
              <a:t>点</a:t>
            </a:r>
            <a:endParaRPr kumimoji="1" lang="zh-CN" altLang="en-US" dirty="0"/>
          </a:p>
          <a:p>
            <a:pPr lvl="1"/>
            <a:r>
              <a:rPr kumimoji="1" lang="zh-CN" altLang="en-US" dirty="0" smtClean="0"/>
              <a:t>一阶马尔可夫性过于简单</a:t>
            </a:r>
          </a:p>
          <a:p>
            <a:pPr lvl="1"/>
            <a:r>
              <a:rPr kumimoji="1" lang="zh-CN" altLang="en-US" dirty="0" smtClean="0"/>
              <a:t>可能会发散（要求数据不能有</a:t>
            </a:r>
            <a:r>
              <a:rPr kumimoji="1" lang="en-US" altLang="zh-CN" dirty="0" smtClean="0"/>
              <a:t>outlier</a:t>
            </a:r>
            <a:r>
              <a:rPr kumimoji="1" lang="zh-CN" altLang="en-US" dirty="0" smtClean="0"/>
              <a:t>）</a:t>
            </a:r>
          </a:p>
          <a:p>
            <a:pPr lvl="1"/>
            <a:r>
              <a:rPr kumimoji="1" lang="zh-CN" altLang="en-US" dirty="0" smtClean="0"/>
              <a:t>线性化误差</a:t>
            </a:r>
          </a:p>
          <a:p>
            <a:pPr lvl="1"/>
            <a:r>
              <a:rPr kumimoji="1" lang="zh-CN" altLang="en-US" dirty="0" smtClean="0"/>
              <a:t>需要存储所有状态量的均值和方差，平方增长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151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zh-CN" altLang="en-US" dirty="0" smtClean="0"/>
              <a:t>十</a:t>
            </a:r>
            <a:r>
              <a:rPr lang="zh-CN" altLang="en-US" dirty="0" smtClean="0"/>
              <a:t>讲 </a:t>
            </a:r>
            <a:r>
              <a:rPr lang="zh-CN" altLang="en-US" dirty="0" smtClean="0"/>
              <a:t>后端</a:t>
            </a:r>
            <a:r>
              <a:rPr lang="zh-CN" altLang="en-US" dirty="0" smtClean="0"/>
              <a:t>（</a:t>
            </a:r>
            <a:r>
              <a:rPr lang="en-US" altLang="zh-CN" dirty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Chapter </a:t>
            </a:r>
            <a:r>
              <a:rPr lang="en-US" altLang="zh-CN" dirty="0" smtClean="0"/>
              <a:t>10: </a:t>
            </a:r>
            <a:r>
              <a:rPr lang="en-US" altLang="zh-CN" dirty="0" smtClean="0"/>
              <a:t>Backend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102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10.2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</a:t>
            </a:r>
            <a:r>
              <a:rPr kumimoji="1" lang="zh-CN" altLang="en-US" dirty="0" smtClean="0"/>
              <a:t>与图优化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26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10.2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</a:t>
            </a:r>
            <a:r>
              <a:rPr kumimoji="1" lang="zh-CN" altLang="en-US" dirty="0" smtClean="0"/>
              <a:t>与图优化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1579" y="2015732"/>
            <a:ext cx="4668845" cy="3450613"/>
          </a:xfrm>
        </p:spPr>
        <p:txBody>
          <a:bodyPr/>
          <a:lstStyle/>
          <a:p>
            <a:r>
              <a:rPr kumimoji="1" lang="en-US" altLang="zh-CN" dirty="0" smtClean="0"/>
              <a:t>Bundle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Adjustment</a:t>
            </a:r>
            <a:r>
              <a:rPr kumimoji="1" lang="zh-CN" altLang="en-US" dirty="0" smtClean="0"/>
              <a:t>已经在之前介绍过了</a:t>
            </a:r>
          </a:p>
          <a:p>
            <a:pPr lvl="1"/>
            <a:r>
              <a:rPr kumimoji="1" lang="zh-CN" altLang="en-US" dirty="0" smtClean="0"/>
              <a:t>事实上</a:t>
            </a:r>
            <a:r>
              <a:rPr kumimoji="1" lang="en-US" altLang="zh-CN" dirty="0" smtClean="0"/>
              <a:t>BA</a:t>
            </a:r>
            <a:r>
              <a:rPr kumimoji="1" lang="zh-CN" altLang="en-US" dirty="0" smtClean="0"/>
              <a:t>属于批量式的优化方法</a:t>
            </a:r>
          </a:p>
          <a:p>
            <a:pPr lvl="1"/>
            <a:r>
              <a:rPr kumimoji="1" lang="zh-CN" altLang="en-US" dirty="0" smtClean="0"/>
              <a:t>给定很多个相机位姿与观测数据，计算最优的状态估计</a:t>
            </a:r>
          </a:p>
          <a:p>
            <a:pPr lvl="1"/>
            <a:r>
              <a:rPr kumimoji="1" lang="zh-CN" altLang="en-US" dirty="0" smtClean="0"/>
              <a:t>定义每个运动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观测方程的误差，并从初始估计开始寻找梯度下降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424" y="2015732"/>
            <a:ext cx="5672992" cy="32633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51" y="4437673"/>
            <a:ext cx="40767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57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10.2</a:t>
            </a:r>
            <a:r>
              <a:rPr kumimoji="1" lang="zh-CN" altLang="en-US" dirty="0"/>
              <a:t> </a:t>
            </a:r>
            <a:r>
              <a:rPr kumimoji="1" lang="en-US" altLang="zh-CN" dirty="0"/>
              <a:t>BA</a:t>
            </a:r>
            <a:r>
              <a:rPr kumimoji="1" lang="zh-CN" altLang="en-US" dirty="0"/>
              <a:t>与图优化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BA</a:t>
            </a:r>
            <a:r>
              <a:rPr kumimoji="1" lang="zh-CN" altLang="en-US" dirty="0" smtClean="0"/>
              <a:t>问题与图结构的关系</a:t>
            </a:r>
          </a:p>
          <a:p>
            <a:pPr lvl="1"/>
            <a:r>
              <a:rPr kumimoji="1" lang="en-US" altLang="zh-CN" dirty="0" smtClean="0"/>
              <a:t>BA</a:t>
            </a:r>
            <a:r>
              <a:rPr kumimoji="1" lang="zh-CN" altLang="en-US" dirty="0" smtClean="0"/>
              <a:t>虽然是个纯优化问题，但亦可以用图模型清晰地表述出来</a:t>
            </a:r>
          </a:p>
          <a:p>
            <a:pPr lvl="1"/>
            <a:r>
              <a:rPr kumimoji="1" lang="zh-CN" altLang="en-US" dirty="0" smtClean="0"/>
              <a:t>顶点为优化变量，边为运动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观测约束</a:t>
            </a:r>
          </a:p>
          <a:p>
            <a:pPr lvl="1"/>
            <a:r>
              <a:rPr kumimoji="1" lang="zh-CN" altLang="en-US" dirty="0" smtClean="0"/>
              <a:t>本身还有一些特殊的结构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考虑在位姿 </a:t>
            </a:r>
            <a:r>
              <a:rPr kumimoji="1" lang="en-US" altLang="zh-CN" dirty="0" err="1" smtClean="0"/>
              <a:t>i</a:t>
            </a:r>
            <a:r>
              <a:rPr kumimoji="1" lang="zh-CN" altLang="en-US" dirty="0" smtClean="0"/>
              <a:t> 处对路标 </a:t>
            </a:r>
            <a:r>
              <a:rPr kumimoji="1" lang="en-US" altLang="zh-CN" dirty="0" smtClean="0"/>
              <a:t>j</a:t>
            </a:r>
            <a:r>
              <a:rPr kumimoji="1" lang="zh-CN" altLang="en-US" dirty="0" smtClean="0"/>
              <a:t> 的一次观测 </a:t>
            </a:r>
            <a:r>
              <a:rPr kumimoji="1" lang="en-US" altLang="zh-CN" dirty="0" err="1" smtClean="0"/>
              <a:t>zij</a:t>
            </a:r>
            <a:r>
              <a:rPr kumimoji="1" lang="zh-CN" altLang="en-US" dirty="0" smtClean="0"/>
              <a:t>：</a:t>
            </a:r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207" y="4702541"/>
            <a:ext cx="2035464" cy="5207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53216" y="3623807"/>
            <a:ext cx="5692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特点：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每个观测只关系两个变量，其中一个是相机，一个是路标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纯视觉</a:t>
            </a:r>
            <a:r>
              <a:rPr kumimoji="1" lang="en-US" altLang="zh-CN" dirty="0" smtClean="0"/>
              <a:t>Ba</a:t>
            </a:r>
            <a:r>
              <a:rPr kumimoji="1" lang="zh-CN" altLang="en-US" dirty="0" smtClean="0"/>
              <a:t>中，不存在相机与相机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路标与路标之间的关联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整个误差函数由许多个这样小的项组成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058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10.2</a:t>
            </a:r>
            <a:r>
              <a:rPr kumimoji="1" lang="zh-CN" altLang="en-US" dirty="0"/>
              <a:t> </a:t>
            </a:r>
            <a:r>
              <a:rPr kumimoji="1" lang="en-US" altLang="zh-CN" dirty="0"/>
              <a:t>BA</a:t>
            </a:r>
            <a:r>
              <a:rPr kumimoji="1" lang="zh-CN" altLang="en-US" dirty="0"/>
              <a:t>与图优化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根据</a:t>
            </a:r>
            <a:r>
              <a:rPr kumimoji="1" lang="en-US" altLang="zh-CN" dirty="0" smtClean="0"/>
              <a:t>Gauss-Newton</a:t>
            </a:r>
            <a:r>
              <a:rPr kumimoji="1" lang="zh-CN" altLang="en-US" dirty="0" smtClean="0"/>
              <a:t>或</a:t>
            </a:r>
            <a:r>
              <a:rPr kumimoji="1" lang="en-US" altLang="zh-CN" dirty="0" err="1" smtClean="0"/>
              <a:t>Levernburg</a:t>
            </a:r>
            <a:r>
              <a:rPr kumimoji="1" lang="en-US" altLang="zh-CN" dirty="0" smtClean="0"/>
              <a:t>-Marquardt</a:t>
            </a:r>
            <a:r>
              <a:rPr kumimoji="1" lang="zh-CN" altLang="en-US" dirty="0" smtClean="0"/>
              <a:t>，最终我们会求解 </a:t>
            </a:r>
            <a:r>
              <a:rPr kumimoji="1" lang="en-US" altLang="zh-CN" dirty="0" err="1" smtClean="0"/>
              <a:t>Hx</a:t>
            </a:r>
            <a:r>
              <a:rPr kumimoji="1" lang="en-US" altLang="zh-CN" dirty="0" smtClean="0"/>
              <a:t>=-b</a:t>
            </a:r>
            <a:r>
              <a:rPr kumimoji="1" lang="zh-CN" altLang="en-US" dirty="0" smtClean="0"/>
              <a:t> 形式的方程</a:t>
            </a:r>
          </a:p>
          <a:p>
            <a:r>
              <a:rPr kumimoji="1" lang="zh-CN" altLang="en-US" dirty="0" smtClean="0"/>
              <a:t>每一个误差项会对整体线程方程产生贡献：</a:t>
            </a:r>
          </a:p>
          <a:p>
            <a:r>
              <a:rPr kumimoji="1" lang="zh-CN" altLang="en-US" dirty="0" smtClean="0"/>
              <a:t>而误差仅和        相关，导致它的雅可比为稀疏矩阵：</a:t>
            </a:r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示意图：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338" y="2344614"/>
            <a:ext cx="1458871" cy="8206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619" y="3075842"/>
            <a:ext cx="389304" cy="3435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465" y="3612701"/>
            <a:ext cx="6159500" cy="647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271" y="4479456"/>
            <a:ext cx="5790059" cy="210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15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10.2</a:t>
            </a:r>
            <a:r>
              <a:rPr kumimoji="1" lang="zh-CN" altLang="en-US" dirty="0"/>
              <a:t> </a:t>
            </a:r>
            <a:r>
              <a:rPr kumimoji="1" lang="en-US" altLang="zh-CN" dirty="0"/>
              <a:t>BA</a:t>
            </a:r>
            <a:r>
              <a:rPr kumimoji="1" lang="zh-CN" altLang="en-US" dirty="0"/>
              <a:t>与图优化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如果对变量做好排序，例如所有相机位姿在前，路标在后，那么 </a:t>
            </a:r>
            <a:r>
              <a:rPr kumimoji="1" lang="en-US" altLang="zh-CN" dirty="0" smtClean="0"/>
              <a:t>H</a:t>
            </a:r>
            <a:r>
              <a:rPr kumimoji="1" lang="zh-CN" altLang="en-US" dirty="0" smtClean="0"/>
              <a:t> 有一定的特殊结构：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22" y="3091445"/>
            <a:ext cx="7366000" cy="2374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665307" y="3355565"/>
            <a:ext cx="3526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图模型与</a:t>
            </a:r>
            <a:r>
              <a:rPr kumimoji="1" lang="en-US" altLang="zh-CN" dirty="0" smtClean="0"/>
              <a:t>H</a:t>
            </a:r>
            <a:r>
              <a:rPr kumimoji="1" lang="zh-CN" altLang="en-US" dirty="0" smtClean="0"/>
              <a:t>矩阵存在对应关系：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图模型中存在边</a:t>
            </a:r>
            <a:r>
              <a:rPr kumimoji="1" lang="en-US" altLang="zh-CN" dirty="0" smtClean="0"/>
              <a:t>=&gt;H</a:t>
            </a:r>
            <a:r>
              <a:rPr kumimoji="1" lang="zh-CN" altLang="en-US" dirty="0" smtClean="0"/>
              <a:t>相应地方出现非零块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5503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10.2</a:t>
            </a:r>
            <a:r>
              <a:rPr kumimoji="1" lang="zh-CN" altLang="en-US" dirty="0"/>
              <a:t> </a:t>
            </a:r>
            <a:r>
              <a:rPr kumimoji="1" lang="en-US" altLang="zh-CN" dirty="0"/>
              <a:t>BA</a:t>
            </a:r>
            <a:r>
              <a:rPr kumimoji="1" lang="zh-CN" altLang="en-US" dirty="0"/>
              <a:t>与图优化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实际当中的</a:t>
            </a:r>
            <a:r>
              <a:rPr kumimoji="1" lang="en-US" altLang="zh-CN" dirty="0" smtClean="0"/>
              <a:t>H</a:t>
            </a:r>
            <a:r>
              <a:rPr kumimoji="1" lang="zh-CN" altLang="en-US" dirty="0" smtClean="0"/>
              <a:t>，路标数量远大于位姿数量（箭头形矩阵或镐子形矩阵）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69" y="2533651"/>
            <a:ext cx="5880100" cy="3619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808" y="2533651"/>
            <a:ext cx="3581400" cy="3581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787843" y="52938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路标部分（对角）</a:t>
            </a:r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331679" y="237167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位姿部分（对角）</a:t>
            </a:r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069169" y="3129920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观测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非零块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8962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10.2</a:t>
            </a:r>
            <a:r>
              <a:rPr kumimoji="1" lang="zh-CN" altLang="en-US" dirty="0"/>
              <a:t> </a:t>
            </a:r>
            <a:r>
              <a:rPr kumimoji="1" lang="en-US" altLang="zh-CN" dirty="0"/>
              <a:t>BA</a:t>
            </a:r>
            <a:r>
              <a:rPr kumimoji="1" lang="zh-CN" altLang="en-US" dirty="0"/>
              <a:t>与图优化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利用</a:t>
            </a:r>
            <a:r>
              <a:rPr kumimoji="1" lang="en-US" altLang="zh-CN" dirty="0" smtClean="0"/>
              <a:t>H</a:t>
            </a:r>
            <a:r>
              <a:rPr kumimoji="1" lang="zh-CN" altLang="en-US" dirty="0" smtClean="0"/>
              <a:t>的特殊结构，可以大幅加速</a:t>
            </a:r>
            <a:r>
              <a:rPr kumimoji="1" lang="en-US" altLang="zh-CN" dirty="0" err="1" smtClean="0"/>
              <a:t>Hx</a:t>
            </a:r>
            <a:r>
              <a:rPr kumimoji="1" lang="en-US" altLang="zh-CN" dirty="0" smtClean="0"/>
              <a:t>=-b</a:t>
            </a:r>
            <a:r>
              <a:rPr kumimoji="1" lang="zh-CN" altLang="en-US" dirty="0" smtClean="0"/>
              <a:t>线性方程的求解</a:t>
            </a:r>
          </a:p>
          <a:p>
            <a:r>
              <a:rPr kumimoji="1" lang="zh-CN" altLang="en-US" dirty="0" smtClean="0"/>
              <a:t>加速手段又称边缘化（</a:t>
            </a:r>
            <a:r>
              <a:rPr kumimoji="1" lang="en-US" altLang="zh-CN" dirty="0" smtClean="0"/>
              <a:t>Marginalization</a:t>
            </a:r>
            <a:r>
              <a:rPr kumimoji="1" lang="zh-CN" altLang="en-US" dirty="0" smtClean="0"/>
              <a:t>）</a:t>
            </a:r>
            <a:r>
              <a:rPr kumimoji="1" lang="en-US" altLang="zh-CN" dirty="0" smtClean="0"/>
              <a:t>[</a:t>
            </a:r>
            <a:r>
              <a:rPr kumimoji="1" lang="zh-CN" altLang="en-US" dirty="0" smtClean="0"/>
              <a:t>意义有很多种</a:t>
            </a:r>
            <a:r>
              <a:rPr kumimoji="1" lang="en-US" altLang="zh-CN" dirty="0" smtClean="0"/>
              <a:t>]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Hx</a:t>
            </a:r>
            <a:r>
              <a:rPr kumimoji="1" lang="en-US" altLang="zh-CN" dirty="0" smtClean="0"/>
              <a:t>=-b</a:t>
            </a:r>
            <a:r>
              <a:rPr kumimoji="1" lang="zh-CN" altLang="en-US" dirty="0" smtClean="0"/>
              <a:t>的结构：</a:t>
            </a:r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因为 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 是对角块，所以可以用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对</a:t>
            </a:r>
            <a:r>
              <a:rPr kumimoji="1" lang="en-US" altLang="zh-CN" dirty="0" smtClean="0"/>
              <a:t>E</a:t>
            </a:r>
            <a:r>
              <a:rPr kumimoji="1" lang="zh-CN" altLang="en-US" dirty="0" smtClean="0"/>
              <a:t>进行消元（高斯消元），得到：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593" y="3586773"/>
            <a:ext cx="2870200" cy="927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98191" y="3727157"/>
            <a:ext cx="3698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B</a:t>
            </a:r>
            <a:r>
              <a:rPr kumimoji="1" lang="zh-CN" altLang="en-US" dirty="0" smtClean="0"/>
              <a:t>：小，对角块；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，大，对角块</a:t>
            </a:r>
          </a:p>
          <a:p>
            <a:r>
              <a:rPr kumimoji="1" lang="en-US" altLang="zh-CN" dirty="0" smtClean="0"/>
              <a:t>E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E</a:t>
            </a:r>
            <a:r>
              <a:rPr kumimoji="1" lang="zh-CN" altLang="en-US" dirty="0" smtClean="0"/>
              <a:t>转置：与图模型对应，可稠密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91" y="5037163"/>
            <a:ext cx="5537200" cy="1028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701" y="5056213"/>
            <a:ext cx="4699000" cy="990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01780" y="54383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从而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7853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10.2</a:t>
            </a:r>
            <a:r>
              <a:rPr kumimoji="1" lang="zh-CN" altLang="en-US" dirty="0"/>
              <a:t> </a:t>
            </a:r>
            <a:r>
              <a:rPr kumimoji="1" lang="en-US" altLang="zh-CN" dirty="0"/>
              <a:t>BA</a:t>
            </a:r>
            <a:r>
              <a:rPr kumimoji="1" lang="zh-CN" altLang="en-US" dirty="0"/>
              <a:t>与图优化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该方程组分为两步来求：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 smtClean="0"/>
              <a:t>求解上半部分，规模较小，得到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 smtClean="0"/>
              <a:t>将结果代入下半部分，得到</a:t>
            </a:r>
          </a:p>
          <a:p>
            <a:r>
              <a:rPr kumimoji="1" lang="zh-CN" altLang="en-US" dirty="0" smtClean="0"/>
              <a:t>这个做法称为</a:t>
            </a:r>
            <a:r>
              <a:rPr kumimoji="1" lang="en-US" altLang="zh-CN" dirty="0" smtClean="0"/>
              <a:t>Marginalization</a:t>
            </a:r>
            <a:r>
              <a:rPr kumimoji="1" lang="zh-CN" altLang="en-US" dirty="0" smtClean="0"/>
              <a:t>或</a:t>
            </a:r>
            <a:r>
              <a:rPr kumimoji="1" lang="en-US" altLang="zh-CN" dirty="0" err="1" smtClean="0"/>
              <a:t>Schur</a:t>
            </a:r>
            <a:r>
              <a:rPr kumimoji="1" lang="zh-CN" altLang="en-US" dirty="0" smtClean="0"/>
              <a:t>消元</a:t>
            </a:r>
          </a:p>
          <a:p>
            <a:pPr lvl="1"/>
            <a:r>
              <a:rPr kumimoji="1" lang="zh-CN" altLang="en-US" dirty="0" smtClean="0"/>
              <a:t>从消元角度来讲，亦可使用</a:t>
            </a:r>
            <a:r>
              <a:rPr kumimoji="1" lang="en-US" altLang="zh-CN" dirty="0" err="1" smtClean="0"/>
              <a:t>Cholesky</a:t>
            </a:r>
            <a:r>
              <a:rPr kumimoji="1" lang="zh-CN" altLang="en-US" dirty="0" smtClean="0"/>
              <a:t>等其他消元方式解此稀疏方程</a:t>
            </a:r>
          </a:p>
          <a:p>
            <a:pPr lvl="1"/>
            <a:r>
              <a:rPr kumimoji="1" lang="zh-CN" altLang="en-US" dirty="0" smtClean="0"/>
              <a:t>从</a:t>
            </a:r>
            <a:r>
              <a:rPr kumimoji="1" lang="en-US" altLang="zh-CN" dirty="0" smtClean="0"/>
              <a:t>Marginalization</a:t>
            </a:r>
            <a:r>
              <a:rPr kumimoji="1" lang="zh-CN" altLang="en-US" dirty="0" smtClean="0"/>
              <a:t>角度来讲，是我们把所有的路标信息边缘化到了相机的信息中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354" y="1329136"/>
            <a:ext cx="4699000" cy="990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969" y="2495061"/>
            <a:ext cx="384908" cy="30792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617" y="2854605"/>
            <a:ext cx="553704" cy="47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66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10.2</a:t>
            </a:r>
            <a:r>
              <a:rPr kumimoji="1" lang="zh-CN" altLang="en-US" dirty="0"/>
              <a:t> </a:t>
            </a:r>
            <a:r>
              <a:rPr kumimoji="1" lang="en-US" altLang="zh-CN" dirty="0"/>
              <a:t>BA</a:t>
            </a:r>
            <a:r>
              <a:rPr kumimoji="1" lang="zh-CN" altLang="en-US" dirty="0"/>
              <a:t>与图优化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Marginalization(</a:t>
            </a:r>
            <a:r>
              <a:rPr kumimoji="1" lang="en-US" altLang="zh-CN" dirty="0" err="1" smtClean="0"/>
              <a:t>marg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联合分布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边缘分布乘条件分布：</a:t>
            </a:r>
          </a:p>
          <a:p>
            <a:pPr lvl="1"/>
            <a:r>
              <a:rPr kumimoji="1" lang="zh-CN" altLang="en-US" dirty="0" smtClean="0"/>
              <a:t>上述的做法</a:t>
            </a:r>
            <a:r>
              <a:rPr kumimoji="1" lang="en-US" altLang="zh-CN" dirty="0" err="1" smtClean="0"/>
              <a:t>marg</a:t>
            </a:r>
            <a:r>
              <a:rPr kumimoji="1" lang="zh-CN" altLang="en-US" dirty="0" smtClean="0"/>
              <a:t>掉了所有的路标点，让概率全跑到相机位姿中，这是为了加速求解  </a:t>
            </a:r>
            <a:r>
              <a:rPr kumimoji="1" lang="en-US" altLang="zh-CN" dirty="0" err="1" smtClean="0"/>
              <a:t>Hx</a:t>
            </a:r>
            <a:r>
              <a:rPr kumimoji="1" lang="en-US" altLang="zh-CN" dirty="0" smtClean="0"/>
              <a:t>=-b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然而，在</a:t>
            </a:r>
            <a:r>
              <a:rPr kumimoji="1" lang="en-US" altLang="zh-CN" dirty="0" smtClean="0"/>
              <a:t>sliding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window</a:t>
            </a:r>
            <a:r>
              <a:rPr kumimoji="1" lang="zh-CN" altLang="en-US" dirty="0" smtClean="0"/>
              <a:t>等其他做法中，也可以选择边缘化一部分相机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路标，做法同上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100" y="2413000"/>
            <a:ext cx="3683000" cy="50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410" y="4065027"/>
            <a:ext cx="6778021" cy="241696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6275" y="4314092"/>
            <a:ext cx="45256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但是，通常情况下的</a:t>
            </a:r>
            <a:r>
              <a:rPr kumimoji="1" lang="en-US" altLang="zh-CN" dirty="0" smtClean="0"/>
              <a:t>Marg</a:t>
            </a:r>
            <a:r>
              <a:rPr kumimoji="1" lang="zh-CN" altLang="en-US" dirty="0" smtClean="0"/>
              <a:t>操作会给</a:t>
            </a:r>
            <a:r>
              <a:rPr kumimoji="1" lang="en-US" altLang="zh-CN" dirty="0" smtClean="0"/>
              <a:t>H</a:t>
            </a:r>
            <a:r>
              <a:rPr kumimoji="1" lang="zh-CN" altLang="en-US" dirty="0" smtClean="0"/>
              <a:t>矩阵带来填充（</a:t>
            </a:r>
            <a:r>
              <a:rPr kumimoji="1" lang="en-US" altLang="zh-CN" dirty="0" smtClean="0"/>
              <a:t>fill-in</a:t>
            </a:r>
            <a:r>
              <a:rPr kumimoji="1" lang="zh-CN" altLang="en-US" dirty="0" smtClean="0"/>
              <a:t>），使其不再具有稀疏结构；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所以，要么刻意选择特定的</a:t>
            </a:r>
            <a:r>
              <a:rPr kumimoji="1" lang="en-US" altLang="zh-CN" dirty="0" err="1" smtClean="0"/>
              <a:t>marg</a:t>
            </a:r>
            <a:r>
              <a:rPr kumimoji="1" lang="zh-CN" altLang="en-US" dirty="0" smtClean="0"/>
              <a:t>策略，要么仅使用稠密的</a:t>
            </a:r>
            <a:r>
              <a:rPr kumimoji="1" lang="en-US" altLang="zh-CN" dirty="0" smtClean="0"/>
              <a:t>H</a:t>
            </a:r>
            <a:r>
              <a:rPr kumimoji="1" lang="zh-CN" altLang="en-US" dirty="0" smtClean="0"/>
              <a:t>求解线性方程，但这样效率会降低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888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10.2</a:t>
            </a:r>
            <a:r>
              <a:rPr kumimoji="1" lang="zh-CN" altLang="en-US" dirty="0"/>
              <a:t> </a:t>
            </a:r>
            <a:r>
              <a:rPr kumimoji="1" lang="en-US" altLang="zh-CN" dirty="0"/>
              <a:t>BA</a:t>
            </a:r>
            <a:r>
              <a:rPr kumimoji="1" lang="zh-CN" altLang="en-US" dirty="0"/>
              <a:t>与图优化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1579" y="2015732"/>
            <a:ext cx="4058267" cy="3450613"/>
          </a:xfrm>
        </p:spPr>
        <p:txBody>
          <a:bodyPr/>
          <a:lstStyle/>
          <a:p>
            <a:r>
              <a:rPr kumimoji="1" lang="en-US" altLang="zh-CN" dirty="0" smtClean="0"/>
              <a:t>Marginalization</a:t>
            </a:r>
            <a:r>
              <a:rPr kumimoji="1" lang="zh-CN" altLang="en-US" dirty="0" smtClean="0"/>
              <a:t>之后，左上角矩阵不再具有稀疏结构：</a:t>
            </a:r>
          </a:p>
          <a:p>
            <a:r>
              <a:rPr kumimoji="1" lang="zh-CN" altLang="en-US" dirty="0" smtClean="0"/>
              <a:t>但它反映了相机之间的共视关系（</a:t>
            </a:r>
            <a:r>
              <a:rPr kumimoji="1" lang="en-US" altLang="zh-CN" dirty="0" smtClean="0"/>
              <a:t>Co-visibility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204" y="2540971"/>
            <a:ext cx="6389565" cy="341044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780584" y="5023729"/>
            <a:ext cx="3411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S14/S24</a:t>
            </a:r>
            <a:r>
              <a:rPr kumimoji="1" lang="zh-CN" altLang="en-US" dirty="0" smtClean="0"/>
              <a:t>处的非零块表示</a:t>
            </a:r>
            <a:r>
              <a:rPr kumimoji="1" lang="en-US" altLang="zh-CN" dirty="0" smtClean="0"/>
              <a:t>1,4</a:t>
            </a:r>
            <a:r>
              <a:rPr kumimoji="1" lang="zh-CN" altLang="en-US" dirty="0" smtClean="0"/>
              <a:t>相机，</a:t>
            </a:r>
            <a:r>
              <a:rPr kumimoji="1" lang="en-US" altLang="zh-CN" dirty="0" smtClean="0"/>
              <a:t>2,4</a:t>
            </a:r>
            <a:r>
              <a:rPr kumimoji="1" lang="zh-CN" altLang="en-US" dirty="0" smtClean="0"/>
              <a:t>相机看到了同一个路标点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5483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第十</a:t>
            </a:r>
            <a:r>
              <a:rPr lang="zh-CN" altLang="en-US" dirty="0" smtClean="0"/>
              <a:t>讲 </a:t>
            </a:r>
            <a:r>
              <a:rPr lang="zh-CN" altLang="en-US" dirty="0" smtClean="0"/>
              <a:t>后端</a:t>
            </a:r>
            <a:r>
              <a:rPr lang="zh-CN" altLang="en-US" dirty="0" smtClean="0"/>
              <a:t>（</a:t>
            </a:r>
            <a:r>
              <a:rPr lang="en-US" altLang="zh-CN" dirty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本讲目标</a:t>
            </a:r>
            <a:endParaRPr lang="en-US" altLang="zh-CN" dirty="0"/>
          </a:p>
          <a:p>
            <a:pPr lvl="1"/>
            <a:r>
              <a:rPr lang="zh-CN" altLang="en-US" dirty="0" smtClean="0"/>
              <a:t>理解</a:t>
            </a:r>
            <a:r>
              <a:rPr lang="zh-CN" altLang="en-US" dirty="0" smtClean="0"/>
              <a:t>以</a:t>
            </a:r>
            <a:r>
              <a:rPr lang="en-US" altLang="zh-CN" dirty="0" smtClean="0"/>
              <a:t>EKF</a:t>
            </a:r>
            <a:r>
              <a:rPr lang="zh-CN" altLang="en-US" dirty="0" smtClean="0"/>
              <a:t>为代表的滤波器后端的原理</a:t>
            </a:r>
          </a:p>
          <a:p>
            <a:pPr lvl="1"/>
            <a:r>
              <a:rPr lang="zh-CN" altLang="en-US" dirty="0" smtClean="0"/>
              <a:t>理解非线性优化的后端工作原理</a:t>
            </a:r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g2o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Ceres</a:t>
            </a:r>
            <a:r>
              <a:rPr lang="zh-CN" altLang="en-US" dirty="0" smtClean="0"/>
              <a:t>实际操作后端优化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046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10.2</a:t>
            </a:r>
            <a:r>
              <a:rPr kumimoji="1" lang="zh-CN" altLang="en-US" dirty="0"/>
              <a:t> </a:t>
            </a:r>
            <a:r>
              <a:rPr kumimoji="1" lang="en-US" altLang="zh-CN" dirty="0"/>
              <a:t>BA</a:t>
            </a:r>
            <a:r>
              <a:rPr kumimoji="1" lang="zh-CN" altLang="en-US" dirty="0"/>
              <a:t>与图优化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22" y="1727849"/>
            <a:ext cx="8921262" cy="49295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51445" y="727596"/>
            <a:ext cx="63895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M</a:t>
            </a:r>
            <a:r>
              <a:rPr kumimoji="1" lang="en-US" altLang="zh-CN" dirty="0" smtClean="0"/>
              <a:t>arg</a:t>
            </a:r>
            <a:r>
              <a:rPr kumimoji="1" lang="zh-CN" altLang="en-US" dirty="0" smtClean="0"/>
              <a:t>操作与</a:t>
            </a:r>
            <a:r>
              <a:rPr kumimoji="1" lang="en-US" altLang="zh-CN" dirty="0" smtClean="0"/>
              <a:t>FEJ</a:t>
            </a:r>
            <a:endParaRPr kumimoji="1" lang="zh-CN" altLang="en-US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在处理</a:t>
            </a:r>
            <a:r>
              <a:rPr kumimoji="1" lang="en-US" altLang="zh-CN" dirty="0" smtClean="0"/>
              <a:t>Marg</a:t>
            </a:r>
            <a:r>
              <a:rPr kumimoji="1" lang="zh-CN" altLang="en-US" dirty="0" smtClean="0"/>
              <a:t>时，被</a:t>
            </a:r>
            <a:r>
              <a:rPr kumimoji="1" lang="en-US" altLang="zh-CN" dirty="0" smtClean="0"/>
              <a:t>Marg</a:t>
            </a:r>
            <a:r>
              <a:rPr kumimoji="1" lang="zh-CN" altLang="en-US" dirty="0" smtClean="0"/>
              <a:t>的部分要使用</a:t>
            </a:r>
            <a:r>
              <a:rPr kumimoji="1" lang="en-US" altLang="zh-CN" dirty="0" smtClean="0"/>
              <a:t>First-estimate-</a:t>
            </a:r>
            <a:r>
              <a:rPr kumimoji="1" lang="en-US" altLang="zh-CN" dirty="0" err="1" smtClean="0"/>
              <a:t>Jacobian</a:t>
            </a:r>
            <a:endParaRPr kumimoji="1" lang="zh-CN" altLang="en-US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否则可能导致整个问题零空间被降维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581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10.3</a:t>
            </a:r>
            <a:r>
              <a:rPr kumimoji="1" lang="zh-CN" altLang="en-US" smtClean="0"/>
              <a:t> </a:t>
            </a:r>
            <a:r>
              <a:rPr kumimoji="1" lang="en-US" altLang="zh-CN" dirty="0" smtClean="0"/>
              <a:t>g2o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bundle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adjustment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855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10.4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ceres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bundle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adjustment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76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10.1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EKF</a:t>
            </a:r>
            <a:r>
              <a:rPr kumimoji="1" lang="zh-CN" altLang="en-US" dirty="0" smtClean="0"/>
              <a:t>滤波器形式后端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490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10.1</a:t>
            </a:r>
            <a:r>
              <a:rPr kumimoji="1" lang="zh-CN" altLang="en-US" dirty="0"/>
              <a:t> </a:t>
            </a:r>
            <a:r>
              <a:rPr kumimoji="1" lang="en-US" altLang="zh-CN" dirty="0"/>
              <a:t>EKF</a:t>
            </a:r>
            <a:r>
              <a:rPr kumimoji="1" lang="zh-CN" altLang="en-US" dirty="0"/>
              <a:t>滤波器形式后端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后端（</a:t>
            </a:r>
            <a:r>
              <a:rPr kumimoji="1" lang="en-US" altLang="zh-CN" dirty="0" smtClean="0"/>
              <a:t>Backend</a:t>
            </a:r>
            <a:r>
              <a:rPr kumimoji="1" lang="zh-CN" altLang="en-US" dirty="0" smtClean="0"/>
              <a:t>）</a:t>
            </a:r>
          </a:p>
          <a:p>
            <a:pPr lvl="1"/>
            <a:r>
              <a:rPr kumimoji="1" lang="zh-CN" altLang="en-US" dirty="0" smtClean="0"/>
              <a:t>从带噪声的数据估计内在状态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状态估计问题</a:t>
            </a:r>
          </a:p>
          <a:p>
            <a:pPr lvl="1"/>
            <a:r>
              <a:rPr kumimoji="1" lang="en-US" altLang="zh-CN" dirty="0" smtClean="0"/>
              <a:t>Estimated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inner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noisy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endParaRPr kumimoji="1" lang="zh-CN" altLang="en-US" dirty="0"/>
          </a:p>
          <a:p>
            <a:r>
              <a:rPr kumimoji="1" lang="zh-CN" altLang="en-US" dirty="0" smtClean="0"/>
              <a:t>渐进式（</a:t>
            </a:r>
            <a:r>
              <a:rPr kumimoji="1" lang="en-US" altLang="zh-CN" dirty="0" smtClean="0"/>
              <a:t>Incremental</a:t>
            </a:r>
            <a:r>
              <a:rPr kumimoji="1" lang="zh-CN" altLang="en-US" dirty="0" smtClean="0"/>
              <a:t>）</a:t>
            </a:r>
          </a:p>
          <a:p>
            <a:pPr lvl="1"/>
            <a:r>
              <a:rPr kumimoji="1" lang="zh-CN" altLang="en-US" dirty="0" smtClean="0"/>
              <a:t>保持当前状态的估计，在加入新信息时，更新已有的估计（滤波）</a:t>
            </a:r>
          </a:p>
          <a:p>
            <a:r>
              <a:rPr kumimoji="1" lang="zh-CN" altLang="en-US" dirty="0" smtClean="0"/>
              <a:t>批量式（</a:t>
            </a:r>
            <a:r>
              <a:rPr kumimoji="1" lang="en-US" altLang="zh-CN" dirty="0" smtClean="0"/>
              <a:t>Batch</a:t>
            </a:r>
            <a:r>
              <a:rPr kumimoji="1" lang="zh-CN" altLang="en-US" dirty="0" smtClean="0"/>
              <a:t>）</a:t>
            </a:r>
          </a:p>
          <a:p>
            <a:pPr lvl="1"/>
            <a:r>
              <a:rPr kumimoji="1" lang="zh-CN" altLang="en-US" dirty="0" smtClean="0"/>
              <a:t>给定一定规模的数据，计算该数据下的最优估计（优化）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705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10.1</a:t>
            </a:r>
            <a:r>
              <a:rPr kumimoji="1" lang="zh-CN" altLang="en-US" dirty="0"/>
              <a:t> </a:t>
            </a:r>
            <a:r>
              <a:rPr kumimoji="1" lang="en-US" altLang="zh-CN" dirty="0"/>
              <a:t>EKF</a:t>
            </a:r>
            <a:r>
              <a:rPr kumimoji="1" lang="zh-CN" altLang="en-US" dirty="0"/>
              <a:t>滤波器形式后端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4009930"/>
          </a:xfrm>
        </p:spPr>
        <p:txBody>
          <a:bodyPr/>
          <a:lstStyle/>
          <a:p>
            <a:r>
              <a:rPr kumimoji="1" lang="zh-CN" altLang="en-US" dirty="0" smtClean="0"/>
              <a:t>简单的例子</a:t>
            </a:r>
          </a:p>
          <a:p>
            <a:pPr lvl="1"/>
            <a:r>
              <a:rPr kumimoji="1" lang="zh-CN" altLang="en-US" dirty="0" smtClean="0"/>
              <a:t>当我们蒙着眼走路时：</a:t>
            </a:r>
          </a:p>
          <a:p>
            <a:pPr lvl="2"/>
            <a:r>
              <a:rPr kumimoji="1" lang="zh-CN" altLang="en-US" dirty="0" smtClean="0"/>
              <a:t>一开始我们知道自己在哪</a:t>
            </a:r>
          </a:p>
          <a:p>
            <a:pPr lvl="2"/>
            <a:r>
              <a:rPr kumimoji="1" lang="zh-CN" altLang="en-US" dirty="0" smtClean="0"/>
              <a:t>能粗略估计每步的距离，但不确定</a:t>
            </a:r>
          </a:p>
          <a:p>
            <a:pPr lvl="2"/>
            <a:r>
              <a:rPr kumimoji="1" lang="zh-CN" altLang="en-US" dirty="0" smtClean="0"/>
              <a:t>不确定性随时间累积</a:t>
            </a:r>
          </a:p>
          <a:p>
            <a:pPr lvl="2"/>
            <a:r>
              <a:rPr kumimoji="1" lang="zh-CN" altLang="en-US" dirty="0" smtClean="0"/>
              <a:t>导致自身的位置不确定性越来越大</a:t>
            </a:r>
          </a:p>
          <a:p>
            <a:pPr lvl="1"/>
            <a:r>
              <a:rPr kumimoji="1" lang="zh-CN" altLang="en-US" dirty="0" smtClean="0"/>
              <a:t>某个时刻睁开眼睛时</a:t>
            </a:r>
          </a:p>
          <a:p>
            <a:pPr lvl="2"/>
            <a:r>
              <a:rPr kumimoji="1" lang="zh-CN" altLang="en-US" dirty="0" smtClean="0"/>
              <a:t>能够观测到周围</a:t>
            </a:r>
          </a:p>
          <a:p>
            <a:pPr lvl="2"/>
            <a:r>
              <a:rPr kumimoji="1" lang="zh-CN" altLang="en-US" dirty="0" smtClean="0"/>
              <a:t>尽管也有不确定性，但比估计步长小很多</a:t>
            </a:r>
          </a:p>
          <a:p>
            <a:pPr lvl="2"/>
            <a:r>
              <a:rPr kumimoji="1" lang="zh-CN" altLang="en-US" dirty="0" smtClean="0"/>
              <a:t>能够将不确定性保持在一定范围内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15733"/>
            <a:ext cx="5687157" cy="24216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6253216" y="4599411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同理，可以用渐进式和批量式两</a:t>
            </a:r>
            <a:r>
              <a:rPr kumimoji="1" lang="zh-CN" altLang="en-US" smtClean="0"/>
              <a:t>种方式描述这个过程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5653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10.1</a:t>
            </a:r>
            <a:r>
              <a:rPr kumimoji="1" lang="zh-CN" altLang="en-US" dirty="0"/>
              <a:t> </a:t>
            </a:r>
            <a:r>
              <a:rPr kumimoji="1" lang="en-US" altLang="zh-CN" dirty="0"/>
              <a:t>EKF</a:t>
            </a:r>
            <a:r>
              <a:rPr kumimoji="1" lang="zh-CN" altLang="en-US" dirty="0"/>
              <a:t>滤波器形式后端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85776"/>
          </a:xfrm>
        </p:spPr>
        <p:txBody>
          <a:bodyPr/>
          <a:lstStyle/>
          <a:p>
            <a:r>
              <a:rPr kumimoji="1" lang="zh-CN" altLang="en-US" dirty="0" smtClean="0"/>
              <a:t>数学描述</a:t>
            </a:r>
          </a:p>
          <a:p>
            <a:pPr lvl="1"/>
            <a:r>
              <a:rPr kumimoji="1" lang="zh-CN" altLang="en-US" dirty="0" smtClean="0"/>
              <a:t>符号定义：</a:t>
            </a:r>
          </a:p>
          <a:p>
            <a:pPr lvl="1"/>
            <a:r>
              <a:rPr kumimoji="1" lang="en-US" altLang="zh-CN" dirty="0" smtClean="0"/>
              <a:t>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mr-IN" altLang="zh-CN" dirty="0" smtClean="0"/>
              <a:t>…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 时间内，机器人的位姿为：            ，同时有路标</a:t>
            </a:r>
          </a:p>
          <a:p>
            <a:pPr lvl="1"/>
            <a:r>
              <a:rPr kumimoji="1" lang="zh-CN" altLang="en-US" dirty="0" smtClean="0"/>
              <a:t>运动和观测方程记为：</a:t>
            </a:r>
          </a:p>
          <a:p>
            <a:pPr lvl="1"/>
            <a:endParaRPr kumimoji="1" lang="zh-CN" altLang="en-US" dirty="0"/>
          </a:p>
          <a:p>
            <a:pPr lvl="1"/>
            <a:endParaRPr kumimoji="1" lang="zh-CN" altLang="en-US" dirty="0" smtClean="0"/>
          </a:p>
          <a:p>
            <a:pPr lvl="1"/>
            <a:endParaRPr kumimoji="1" lang="zh-CN" altLang="en-US" dirty="0"/>
          </a:p>
          <a:p>
            <a:pPr lvl="1"/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注意：运动和观测都受噪声影响；可以没有运动方程（纯视觉</a:t>
            </a:r>
            <a:r>
              <a:rPr kumimoji="1" lang="en-US" altLang="zh-CN" dirty="0" smtClean="0"/>
              <a:t>SLAM</a:t>
            </a:r>
            <a:r>
              <a:rPr kumimoji="1" lang="zh-CN" altLang="en-US" dirty="0" smtClean="0"/>
              <a:t>）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366" y="2932235"/>
            <a:ext cx="647700" cy="266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539" y="2799179"/>
            <a:ext cx="1301262" cy="4012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1" y="3760502"/>
            <a:ext cx="6793523" cy="12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67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10.1</a:t>
            </a:r>
            <a:r>
              <a:rPr kumimoji="1" lang="zh-CN" altLang="en-US" dirty="0"/>
              <a:t> </a:t>
            </a:r>
            <a:r>
              <a:rPr kumimoji="1" lang="en-US" altLang="zh-CN" dirty="0"/>
              <a:t>EKF</a:t>
            </a:r>
            <a:r>
              <a:rPr kumimoji="1" lang="zh-CN" altLang="en-US" dirty="0"/>
              <a:t>滤波器形式后端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用随机变量表示状态，估计其概率分布</a:t>
            </a:r>
            <a:endParaRPr kumimoji="1" lang="zh-CN" altLang="en-US" dirty="0" smtClean="0"/>
          </a:p>
          <a:p>
            <a:r>
              <a:rPr kumimoji="1" lang="en-US" altLang="zh-CN" dirty="0" smtClean="0"/>
              <a:t>k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/>
              <a:t>时刻所有待估计的量组成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时刻状态：</a:t>
            </a:r>
          </a:p>
          <a:p>
            <a:r>
              <a:rPr kumimoji="1" lang="en-US" altLang="zh-CN" dirty="0" smtClean="0"/>
              <a:t>k</a:t>
            </a:r>
            <a:r>
              <a:rPr kumimoji="1" lang="zh-CN" altLang="en-US" dirty="0" smtClean="0"/>
              <a:t> 时刻观测统一记成：     方程简化为：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16" y="2353408"/>
            <a:ext cx="3187700" cy="838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718431" y="249701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符号稍微有点冲突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709" y="3529284"/>
            <a:ext cx="5588000" cy="127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861" y="3046536"/>
            <a:ext cx="3048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79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10.1</a:t>
            </a:r>
            <a:r>
              <a:rPr kumimoji="1" lang="zh-CN" altLang="en-US" dirty="0"/>
              <a:t> </a:t>
            </a:r>
            <a:r>
              <a:rPr kumimoji="1" lang="en-US" altLang="zh-CN" dirty="0"/>
              <a:t>EKF</a:t>
            </a:r>
            <a:r>
              <a:rPr kumimoji="1" lang="zh-CN" altLang="en-US" dirty="0"/>
              <a:t>滤波器形式后端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根据过去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时刻到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时刻的数据</a:t>
            </a:r>
          </a:p>
          <a:p>
            <a:r>
              <a:rPr kumimoji="1" lang="zh-CN" altLang="en-US" dirty="0" smtClean="0"/>
              <a:t>估计当前的状态：</a:t>
            </a:r>
          </a:p>
          <a:p>
            <a:endParaRPr kumimoji="1" lang="zh-CN" altLang="en-US" dirty="0"/>
          </a:p>
          <a:p>
            <a:r>
              <a:rPr kumimoji="1" lang="en-US" altLang="zh-CN" dirty="0" smtClean="0"/>
              <a:t>Bayes</a:t>
            </a:r>
            <a:r>
              <a:rPr kumimoji="1" lang="zh-CN" altLang="en-US" dirty="0" smtClean="0"/>
              <a:t>展开：</a:t>
            </a:r>
          </a:p>
          <a:p>
            <a:endParaRPr kumimoji="1" lang="zh-CN" altLang="en-US" dirty="0"/>
          </a:p>
          <a:p>
            <a:r>
              <a:rPr kumimoji="1" lang="zh-CN" altLang="en-US" dirty="0" smtClean="0"/>
              <a:t>先验部分按条件概率展开：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909" y="1218754"/>
            <a:ext cx="5588000" cy="127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515" y="2519045"/>
            <a:ext cx="2565400" cy="673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954" y="3456849"/>
            <a:ext cx="6807200" cy="520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365631" y="40575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似然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44578" y="40575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先验</a:t>
            </a:r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569" y="4990095"/>
            <a:ext cx="105029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9017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自定义 1">
      <a:dk1>
        <a:sysClr val="windowText" lastClr="000000"/>
      </a:dk1>
      <a:lt1>
        <a:sysClr val="window" lastClr="FFFFFF"/>
      </a:lt1>
      <a:dk2>
        <a:srgbClr val="454545"/>
      </a:dk2>
      <a:lt2>
        <a:srgbClr val="F2F2F2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自定义 1">
      <a:majorFont>
        <a:latin typeface="Century Gothic"/>
        <a:ea typeface="幼圆"/>
        <a:cs typeface=""/>
      </a:majorFont>
      <a:minorFont>
        <a:latin typeface="Times New Roman"/>
        <a:ea typeface="宋体"/>
        <a:cs typeface="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TM10001114[[fn=库]]</Template>
  <TotalTime>2128</TotalTime>
  <Words>1461</Words>
  <Application>Microsoft Macintosh PowerPoint</Application>
  <PresentationFormat>宽屏</PresentationFormat>
  <Paragraphs>233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Century Gothic</vt:lpstr>
      <vt:lpstr>Times New Roman</vt:lpstr>
      <vt:lpstr>Wingdings</vt:lpstr>
      <vt:lpstr>等线</vt:lpstr>
      <vt:lpstr>宋体</vt:lpstr>
      <vt:lpstr>幼圆</vt:lpstr>
      <vt:lpstr>Arial</vt:lpstr>
      <vt:lpstr>Gallery</vt:lpstr>
      <vt:lpstr>视觉SLAM十四讲 从理论到实践</vt:lpstr>
      <vt:lpstr>第十讲 后端（1）</vt:lpstr>
      <vt:lpstr>第十讲 后端（1）</vt:lpstr>
      <vt:lpstr>10.1 EKF滤波器形式后端</vt:lpstr>
      <vt:lpstr>10.1 EKF滤波器形式后端</vt:lpstr>
      <vt:lpstr>10.1 EKF滤波器形式后端</vt:lpstr>
      <vt:lpstr>10.1 EKF滤波器形式后端</vt:lpstr>
      <vt:lpstr>10.1 EKF滤波器形式后端</vt:lpstr>
      <vt:lpstr>10.1 EKF滤波器形式后端</vt:lpstr>
      <vt:lpstr>10.1 EKF滤波器形式后端</vt:lpstr>
      <vt:lpstr>10.1 EKF滤波器形式后端</vt:lpstr>
      <vt:lpstr>10.1 EKF滤波器形式后端</vt:lpstr>
      <vt:lpstr>10.1 EKF滤波器形式后端</vt:lpstr>
      <vt:lpstr>10.1 EKF滤波器形式后端</vt:lpstr>
      <vt:lpstr>10.1 EKF滤波器形式后端</vt:lpstr>
      <vt:lpstr>10.1 EKF滤波器形式后端</vt:lpstr>
      <vt:lpstr>10.1 EKF滤波器形式后端</vt:lpstr>
      <vt:lpstr>10.1 EKF滤波器形式后端</vt:lpstr>
      <vt:lpstr>10.1 EKF滤波器形式后端</vt:lpstr>
      <vt:lpstr>10.2 BA与图优化</vt:lpstr>
      <vt:lpstr>10.2 BA与图优化</vt:lpstr>
      <vt:lpstr>10.2 BA与图优化</vt:lpstr>
      <vt:lpstr>10.2 BA与图优化</vt:lpstr>
      <vt:lpstr>10.2 BA与图优化</vt:lpstr>
      <vt:lpstr>10.2 BA与图优化</vt:lpstr>
      <vt:lpstr>10.2 BA与图优化</vt:lpstr>
      <vt:lpstr>10.2 BA与图优化</vt:lpstr>
      <vt:lpstr>10.2 BA与图优化</vt:lpstr>
      <vt:lpstr>10.2 BA与图优化</vt:lpstr>
      <vt:lpstr>10.2 BA与图优化</vt:lpstr>
      <vt:lpstr>10.3 g2o bundle adjustment</vt:lpstr>
      <vt:lpstr>10.4 ceres bundle adjustment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视觉SLAM十四讲 从理论到实践</dc:title>
  <dc:creator>高翔</dc:creator>
  <cp:lastModifiedBy>高翔</cp:lastModifiedBy>
  <cp:revision>219</cp:revision>
  <dcterms:created xsi:type="dcterms:W3CDTF">2016-11-26T03:38:11Z</dcterms:created>
  <dcterms:modified xsi:type="dcterms:W3CDTF">2017-06-25T08:04:19Z</dcterms:modified>
</cp:coreProperties>
</file>